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Open Sans" charset="1" panose="020B06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Relationship Id="rId6" Target="../media/image30.jpe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30374" y="0"/>
            <a:ext cx="13343601" cy="10287000"/>
            <a:chOff x="0" y="0"/>
            <a:chExt cx="206727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7273" cy="1593725"/>
            </a:xfrm>
            <a:custGeom>
              <a:avLst/>
              <a:gdLst/>
              <a:ahLst/>
              <a:cxnLst/>
              <a:rect r="r" b="b" t="t" l="l"/>
              <a:pathLst>
                <a:path h="1593725" w="2067273">
                  <a:moveTo>
                    <a:pt x="0" y="0"/>
                  </a:moveTo>
                  <a:lnTo>
                    <a:pt x="2067273" y="0"/>
                  </a:lnTo>
                  <a:lnTo>
                    <a:pt x="206727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-3705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39351" y="6717507"/>
            <a:ext cx="9799873" cy="2195390"/>
            <a:chOff x="0" y="0"/>
            <a:chExt cx="361761" cy="81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761" cy="81042"/>
            </a:xfrm>
            <a:custGeom>
              <a:avLst/>
              <a:gdLst/>
              <a:ahLst/>
              <a:cxnLst/>
              <a:rect r="r" b="b" t="t" l="l"/>
              <a:pathLst>
                <a:path h="81042" w="361761">
                  <a:moveTo>
                    <a:pt x="0" y="0"/>
                  </a:moveTo>
                  <a:lnTo>
                    <a:pt x="361761" y="0"/>
                  </a:lnTo>
                  <a:lnTo>
                    <a:pt x="361761" y="81042"/>
                  </a:lnTo>
                  <a:lnTo>
                    <a:pt x="0" y="810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61761" cy="119142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39059" y="-2433699"/>
            <a:ext cx="5128484" cy="4867398"/>
          </a:xfrm>
          <a:custGeom>
            <a:avLst/>
            <a:gdLst/>
            <a:ahLst/>
            <a:cxnLst/>
            <a:rect r="r" b="b" t="t" l="l"/>
            <a:pathLst>
              <a:path h="4867398" w="5128484">
                <a:moveTo>
                  <a:pt x="0" y="0"/>
                </a:moveTo>
                <a:lnTo>
                  <a:pt x="5128484" y="0"/>
                </a:lnTo>
                <a:lnTo>
                  <a:pt x="5128484" y="4867398"/>
                </a:lnTo>
                <a:lnTo>
                  <a:pt x="0" y="4867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5862" y="2818460"/>
            <a:ext cx="13140623" cy="222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9"/>
              </a:lnSpc>
            </a:pPr>
            <a:r>
              <a:rPr lang="en-US" b="true" sz="93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AFRICA H</a:t>
            </a:r>
            <a:r>
              <a:rPr lang="en-US" b="true" sz="9399">
                <a:solidFill>
                  <a:srgbClr val="F2EF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ACKON </a:t>
            </a:r>
            <a:r>
              <a:rPr lang="en-US" b="true" sz="93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NYAMAF</a:t>
            </a:r>
            <a:r>
              <a:rPr lang="en-US" b="true" sz="9399">
                <a:solidFill>
                  <a:srgbClr val="F2EF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9351" y="7243701"/>
            <a:ext cx="9678384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b="true" sz="3800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HARDWARE HACKING: Rubber Ducky &amp; ZeroTrace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1756" y="9920938"/>
            <a:ext cx="1300722" cy="36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0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cyb3rloud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669" y="9722678"/>
            <a:ext cx="3234635" cy="470492"/>
          </a:xfrm>
          <a:custGeom>
            <a:avLst/>
            <a:gdLst/>
            <a:ahLst/>
            <a:cxnLst/>
            <a:rect r="r" b="b" t="t" l="l"/>
            <a:pathLst>
              <a:path h="470492" w="3234635">
                <a:moveTo>
                  <a:pt x="0" y="0"/>
                </a:moveTo>
                <a:lnTo>
                  <a:pt x="3234635" y="0"/>
                </a:lnTo>
                <a:lnTo>
                  <a:pt x="3234635" y="470492"/>
                </a:lnTo>
                <a:lnTo>
                  <a:pt x="0" y="47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897311" y="114080"/>
            <a:ext cx="7268437" cy="1057227"/>
          </a:xfrm>
          <a:custGeom>
            <a:avLst/>
            <a:gdLst/>
            <a:ahLst/>
            <a:cxnLst/>
            <a:rect r="r" b="b" t="t" l="l"/>
            <a:pathLst>
              <a:path h="1057227" w="7268437">
                <a:moveTo>
                  <a:pt x="0" y="0"/>
                </a:moveTo>
                <a:lnTo>
                  <a:pt x="7268437" y="0"/>
                </a:lnTo>
                <a:lnTo>
                  <a:pt x="7268437" y="1057227"/>
                </a:lnTo>
                <a:lnTo>
                  <a:pt x="0" y="1057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9468" y="7331445"/>
            <a:ext cx="1897081" cy="1462477"/>
          </a:xfrm>
          <a:custGeom>
            <a:avLst/>
            <a:gdLst/>
            <a:ahLst/>
            <a:cxnLst/>
            <a:rect r="r" b="b" t="t" l="l"/>
            <a:pathLst>
              <a:path h="1462477" w="1897081">
                <a:moveTo>
                  <a:pt x="0" y="0"/>
                </a:moveTo>
                <a:lnTo>
                  <a:pt x="1897081" y="0"/>
                </a:lnTo>
                <a:lnTo>
                  <a:pt x="1897081" y="1462477"/>
                </a:lnTo>
                <a:lnTo>
                  <a:pt x="0" y="146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6055" y="927524"/>
            <a:ext cx="15315003" cy="7955003"/>
          </a:xfrm>
          <a:custGeom>
            <a:avLst/>
            <a:gdLst/>
            <a:ahLst/>
            <a:cxnLst/>
            <a:rect r="r" b="b" t="t" l="l"/>
            <a:pathLst>
              <a:path h="7955003" w="15315003">
                <a:moveTo>
                  <a:pt x="0" y="0"/>
                </a:moveTo>
                <a:lnTo>
                  <a:pt x="15315002" y="0"/>
                </a:lnTo>
                <a:lnTo>
                  <a:pt x="15315002" y="7955003"/>
                </a:lnTo>
                <a:lnTo>
                  <a:pt x="0" y="7955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6" t="-525" r="0" b="-52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8443" y="201616"/>
            <a:ext cx="3220789" cy="64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FF282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OMG CABLE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05851" y="0"/>
            <a:ext cx="8696449" cy="10287000"/>
            <a:chOff x="0" y="0"/>
            <a:chExt cx="1347307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7307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47307">
                  <a:moveTo>
                    <a:pt x="0" y="0"/>
                  </a:moveTo>
                  <a:lnTo>
                    <a:pt x="1347307" y="0"/>
                  </a:lnTo>
                  <a:lnTo>
                    <a:pt x="134730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9144" t="0" r="-914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608793"/>
            <a:ext cx="780503" cy="7805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282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192597" y="9179437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9636" y="6799729"/>
            <a:ext cx="398631" cy="398631"/>
          </a:xfrm>
          <a:custGeom>
            <a:avLst/>
            <a:gdLst/>
            <a:ahLst/>
            <a:cxnLst/>
            <a:rect r="r" b="b" t="t" l="l"/>
            <a:pathLst>
              <a:path h="398631" w="398631">
                <a:moveTo>
                  <a:pt x="0" y="0"/>
                </a:moveTo>
                <a:lnTo>
                  <a:pt x="398631" y="0"/>
                </a:lnTo>
                <a:lnTo>
                  <a:pt x="398631" y="398630"/>
                </a:lnTo>
                <a:lnTo>
                  <a:pt x="0" y="398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100263"/>
            <a:ext cx="9705851" cy="340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511" indent="-247255" lvl="1">
              <a:lnSpc>
                <a:spcPts val="3435"/>
              </a:lnSpc>
              <a:buFont typeface="Arial"/>
              <a:buChar char="•"/>
            </a:pPr>
            <a:r>
              <a:rPr lang="en-US" sz="2290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Every OMG Cable creates its own local Wi-Fi Access Point (AP).</a:t>
            </a:r>
          </a:p>
          <a:p>
            <a:pPr algn="l" marL="494511" indent="-247255" lvl="1">
              <a:lnSpc>
                <a:spcPts val="3435"/>
              </a:lnSpc>
              <a:buFont typeface="Arial"/>
              <a:buChar char="•"/>
            </a:pPr>
            <a:r>
              <a:rPr lang="en-US" sz="2290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The AP can be password-protected and configured for stealth or client mode.</a:t>
            </a:r>
          </a:p>
          <a:p>
            <a:pPr algn="l" marL="494511" indent="-247255" lvl="1">
              <a:lnSpc>
                <a:spcPts val="3435"/>
              </a:lnSpc>
              <a:buFont typeface="Arial"/>
              <a:buChar char="•"/>
            </a:pPr>
            <a:r>
              <a:rPr lang="en-US" sz="2290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Operators connect via web interface or REST API to send payloads.</a:t>
            </a:r>
          </a:p>
          <a:p>
            <a:pPr algn="l" marL="494511" indent="-247255" lvl="1">
              <a:lnSpc>
                <a:spcPts val="3435"/>
              </a:lnSpc>
              <a:buFont typeface="Arial"/>
              <a:buChar char="•"/>
            </a:pPr>
            <a:r>
              <a:rPr lang="en-US" sz="2290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Payloads can be stored, managed, and triggered remotely.</a:t>
            </a:r>
          </a:p>
          <a:p>
            <a:pPr algn="l" marL="494511" indent="-247255" lvl="1">
              <a:lnSpc>
                <a:spcPts val="3435"/>
              </a:lnSpc>
              <a:buFont typeface="Arial"/>
              <a:buChar char="•"/>
            </a:pPr>
            <a:r>
              <a:rPr lang="en-US" sz="2290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Range: roughly 10–30 meters depending on environment.</a:t>
            </a:r>
          </a:p>
          <a:p>
            <a:pPr algn="l">
              <a:lnSpc>
                <a:spcPts val="343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04775"/>
            <a:ext cx="10319604" cy="45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0"/>
              </a:lnSpc>
            </a:pPr>
            <a:r>
              <a:rPr lang="en-US" sz="37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OMG &gt; Rubber Ducky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18848" y="654053"/>
            <a:ext cx="1910507" cy="30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Well, it depends!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78587" y="0"/>
            <a:ext cx="13343601" cy="10287000"/>
            <a:chOff x="0" y="0"/>
            <a:chExt cx="206727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7273" cy="1593725"/>
            </a:xfrm>
            <a:custGeom>
              <a:avLst/>
              <a:gdLst/>
              <a:ahLst/>
              <a:cxnLst/>
              <a:rect r="r" b="b" t="t" l="l"/>
              <a:pathLst>
                <a:path h="1593725" w="2067273">
                  <a:moveTo>
                    <a:pt x="0" y="0"/>
                  </a:moveTo>
                  <a:lnTo>
                    <a:pt x="2067273" y="0"/>
                  </a:lnTo>
                  <a:lnTo>
                    <a:pt x="206727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-3705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78606" y="4978579"/>
            <a:ext cx="9799873" cy="2195390"/>
            <a:chOff x="0" y="0"/>
            <a:chExt cx="361761" cy="810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761" cy="81042"/>
            </a:xfrm>
            <a:custGeom>
              <a:avLst/>
              <a:gdLst/>
              <a:ahLst/>
              <a:cxnLst/>
              <a:rect r="r" b="b" t="t" l="l"/>
              <a:pathLst>
                <a:path h="81042" w="361761">
                  <a:moveTo>
                    <a:pt x="0" y="0"/>
                  </a:moveTo>
                  <a:lnTo>
                    <a:pt x="361761" y="0"/>
                  </a:lnTo>
                  <a:lnTo>
                    <a:pt x="361761" y="81042"/>
                  </a:lnTo>
                  <a:lnTo>
                    <a:pt x="0" y="810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61761" cy="119142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39059" y="-2433699"/>
            <a:ext cx="5128484" cy="4867398"/>
          </a:xfrm>
          <a:custGeom>
            <a:avLst/>
            <a:gdLst/>
            <a:ahLst/>
            <a:cxnLst/>
            <a:rect r="r" b="b" t="t" l="l"/>
            <a:pathLst>
              <a:path h="4867398" w="5128484">
                <a:moveTo>
                  <a:pt x="0" y="0"/>
                </a:moveTo>
                <a:lnTo>
                  <a:pt x="5128484" y="0"/>
                </a:lnTo>
                <a:lnTo>
                  <a:pt x="5128484" y="4867398"/>
                </a:lnTo>
                <a:lnTo>
                  <a:pt x="0" y="4867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3823" y="8189585"/>
            <a:ext cx="1064080" cy="732483"/>
          </a:xfrm>
          <a:custGeom>
            <a:avLst/>
            <a:gdLst/>
            <a:ahLst/>
            <a:cxnLst/>
            <a:rect r="r" b="b" t="t" l="l"/>
            <a:pathLst>
              <a:path h="732483" w="1064080">
                <a:moveTo>
                  <a:pt x="0" y="0"/>
                </a:moveTo>
                <a:lnTo>
                  <a:pt x="1064079" y="0"/>
                </a:lnTo>
                <a:lnTo>
                  <a:pt x="1064079" y="732483"/>
                </a:lnTo>
                <a:lnTo>
                  <a:pt x="0" y="7324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0674" y="9379268"/>
            <a:ext cx="656757" cy="615059"/>
          </a:xfrm>
          <a:custGeom>
            <a:avLst/>
            <a:gdLst/>
            <a:ahLst/>
            <a:cxnLst/>
            <a:rect r="r" b="b" t="t" l="l"/>
            <a:pathLst>
              <a:path h="615059" w="656757">
                <a:moveTo>
                  <a:pt x="0" y="0"/>
                </a:moveTo>
                <a:lnTo>
                  <a:pt x="656757" y="0"/>
                </a:lnTo>
                <a:lnTo>
                  <a:pt x="656757" y="615058"/>
                </a:lnTo>
                <a:lnTo>
                  <a:pt x="0" y="615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674" y="8844990"/>
            <a:ext cx="570377" cy="534277"/>
          </a:xfrm>
          <a:custGeom>
            <a:avLst/>
            <a:gdLst/>
            <a:ahLst/>
            <a:cxnLst/>
            <a:rect r="r" b="b" t="t" l="l"/>
            <a:pathLst>
              <a:path h="534277" w="570377">
                <a:moveTo>
                  <a:pt x="0" y="0"/>
                </a:moveTo>
                <a:lnTo>
                  <a:pt x="570377" y="0"/>
                </a:lnTo>
                <a:lnTo>
                  <a:pt x="570377" y="534278"/>
                </a:lnTo>
                <a:lnTo>
                  <a:pt x="0" y="534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85862" y="2818460"/>
            <a:ext cx="13140623" cy="222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9"/>
              </a:lnSpc>
            </a:pPr>
            <a:r>
              <a:rPr lang="en-US" b="true" sz="93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AFRICA H</a:t>
            </a:r>
            <a:r>
              <a:rPr lang="en-US" b="true" sz="9399">
                <a:solidFill>
                  <a:srgbClr val="F2EF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ACKON </a:t>
            </a:r>
            <a:r>
              <a:rPr lang="en-US" b="true" sz="93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NYAMAF</a:t>
            </a:r>
            <a:r>
              <a:rPr lang="en-US" b="true" sz="9399">
                <a:solidFill>
                  <a:srgbClr val="F2EF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9351" y="5504774"/>
            <a:ext cx="9678384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b="true" sz="3800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HARDWARE HACKING: Rubber Ducky &amp; ZeroTrace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1486" y="8231024"/>
            <a:ext cx="2039243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cyberloud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7902" y="9555795"/>
            <a:ext cx="356726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cyb3rloud.medium.com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3437" y="8998268"/>
            <a:ext cx="357172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cyb3rloud@proton.me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25401" y="9520291"/>
            <a:ext cx="5437852" cy="1014588"/>
            <a:chOff x="0" y="0"/>
            <a:chExt cx="200791" cy="374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791" cy="37463"/>
            </a:xfrm>
            <a:custGeom>
              <a:avLst/>
              <a:gdLst/>
              <a:ahLst/>
              <a:cxnLst/>
              <a:rect r="r" b="b" t="t" l="l"/>
              <a:pathLst>
                <a:path h="37463" w="200791">
                  <a:moveTo>
                    <a:pt x="0" y="0"/>
                  </a:moveTo>
                  <a:lnTo>
                    <a:pt x="200791" y="0"/>
                  </a:lnTo>
                  <a:lnTo>
                    <a:pt x="200791" y="37463"/>
                  </a:lnTo>
                  <a:lnTo>
                    <a:pt x="0" y="37463"/>
                  </a:lnTo>
                  <a:close/>
                </a:path>
              </a:pathLst>
            </a:custGeom>
            <a:solidFill>
              <a:srgbClr val="F2EF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0791" cy="75563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362">
            <a:off x="10981464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01215" y="4672013"/>
            <a:ext cx="9001035" cy="5158186"/>
          </a:xfrm>
          <a:custGeom>
            <a:avLst/>
            <a:gdLst/>
            <a:ahLst/>
            <a:cxnLst/>
            <a:rect r="r" b="b" t="t" l="l"/>
            <a:pathLst>
              <a:path h="5158186" w="9001035">
                <a:moveTo>
                  <a:pt x="0" y="0"/>
                </a:moveTo>
                <a:lnTo>
                  <a:pt x="9001035" y="0"/>
                </a:lnTo>
                <a:lnTo>
                  <a:pt x="9001035" y="5158186"/>
                </a:lnTo>
                <a:lnTo>
                  <a:pt x="0" y="5158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7367" y="2654863"/>
            <a:ext cx="8695521" cy="604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998" indent="-281499" lvl="1">
              <a:lnSpc>
                <a:spcPts val="3911"/>
              </a:lnSpc>
              <a:buFont typeface="Arial"/>
              <a:buChar char="•"/>
            </a:pPr>
            <a:r>
              <a:rPr lang="en-US" sz="2607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A USB d</a:t>
            </a:r>
            <a:r>
              <a:rPr lang="en-US" sz="2607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evice that looks like a normal flash drive but acts as a keyboard (HID).</a:t>
            </a:r>
          </a:p>
          <a:p>
            <a:pPr algn="l" marL="562998" indent="-281499" lvl="1">
              <a:lnSpc>
                <a:spcPts val="3911"/>
              </a:lnSpc>
              <a:buFont typeface="Arial"/>
              <a:buChar char="•"/>
            </a:pPr>
            <a:r>
              <a:rPr lang="en-US" sz="2607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Created by Hak5 for penetration testing and automation.</a:t>
            </a:r>
          </a:p>
          <a:p>
            <a:pPr algn="l" marL="562998" indent="-281499" lvl="1">
              <a:lnSpc>
                <a:spcPts val="3911"/>
              </a:lnSpc>
              <a:buFont typeface="Arial"/>
              <a:buChar char="•"/>
            </a:pPr>
            <a:r>
              <a:rPr lang="en-US" sz="2607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Executes pre-programmed keystroke injection scripts written in DuckyScript.</a:t>
            </a:r>
          </a:p>
          <a:p>
            <a:pPr algn="l" marL="562998" indent="-281499" lvl="1">
              <a:lnSpc>
                <a:spcPts val="3911"/>
              </a:lnSpc>
              <a:buFont typeface="Arial"/>
              <a:buChar char="•"/>
            </a:pPr>
            <a:r>
              <a:rPr lang="en-US" sz="2607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Can type commands at machine speed, faster than a human.</a:t>
            </a:r>
          </a:p>
          <a:p>
            <a:pPr algn="l" marL="562998" indent="-281499" lvl="1">
              <a:lnSpc>
                <a:spcPts val="3911"/>
              </a:lnSpc>
              <a:buFont typeface="Arial"/>
              <a:buChar char="•"/>
            </a:pPr>
            <a:r>
              <a:rPr lang="en-US" sz="2607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Commonly used for ethical hacking, security awareness demos, and automation tasks like repetitive admin tasks</a:t>
            </a:r>
          </a:p>
          <a:p>
            <a:pPr algn="l">
              <a:lnSpc>
                <a:spcPts val="583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27367" y="611755"/>
            <a:ext cx="8893917" cy="156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RUBBER DUCKY?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2253141" y="-68790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6262550" y="0"/>
                </a:moveTo>
                <a:lnTo>
                  <a:pt x="0" y="0"/>
                </a:lnTo>
                <a:lnTo>
                  <a:pt x="0" y="6262550"/>
                </a:lnTo>
                <a:lnTo>
                  <a:pt x="6262550" y="6262550"/>
                </a:lnTo>
                <a:lnTo>
                  <a:pt x="626255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51930" y="5963359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56552" y="5963810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61175" y="5964711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47307" y="5963134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30199" y="1056693"/>
            <a:ext cx="5497581" cy="5750608"/>
          </a:xfrm>
          <a:custGeom>
            <a:avLst/>
            <a:gdLst/>
            <a:ahLst/>
            <a:cxnLst/>
            <a:rect r="r" b="b" t="t" l="l"/>
            <a:pathLst>
              <a:path h="5750608" w="5497581">
                <a:moveTo>
                  <a:pt x="0" y="0"/>
                </a:moveTo>
                <a:lnTo>
                  <a:pt x="5497581" y="0"/>
                </a:lnTo>
                <a:lnTo>
                  <a:pt x="5497581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27780" y="1056693"/>
            <a:ext cx="6566966" cy="5750608"/>
          </a:xfrm>
          <a:custGeom>
            <a:avLst/>
            <a:gdLst/>
            <a:ahLst/>
            <a:cxnLst/>
            <a:rect r="r" b="b" t="t" l="l"/>
            <a:pathLst>
              <a:path h="5750608" w="6566966">
                <a:moveTo>
                  <a:pt x="0" y="0"/>
                </a:moveTo>
                <a:lnTo>
                  <a:pt x="6566966" y="0"/>
                </a:lnTo>
                <a:lnTo>
                  <a:pt x="6566966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533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30199" y="6835876"/>
            <a:ext cx="11057801" cy="3251403"/>
          </a:xfrm>
          <a:custGeom>
            <a:avLst/>
            <a:gdLst/>
            <a:ahLst/>
            <a:cxnLst/>
            <a:rect r="r" b="b" t="t" l="l"/>
            <a:pathLst>
              <a:path h="3251403" w="11057801">
                <a:moveTo>
                  <a:pt x="0" y="0"/>
                </a:moveTo>
                <a:lnTo>
                  <a:pt x="11057801" y="0"/>
                </a:lnTo>
                <a:lnTo>
                  <a:pt x="11057801" y="3251404"/>
                </a:lnTo>
                <a:lnTo>
                  <a:pt x="0" y="3251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614" r="0" b="-1745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394379" y="228599"/>
            <a:ext cx="10538379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6000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2131" y="3874847"/>
            <a:ext cx="14323738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24856" y="2517126"/>
            <a:ext cx="5565500" cy="585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84" indent="-237492" lvl="1">
              <a:lnSpc>
                <a:spcPts val="3300"/>
              </a:lnSpc>
              <a:buAutoNum type="arabicPeriod" startAt="1"/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HID emulation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the Duck identifies to the OS as a keyboard (Human Interface Device).</a:t>
            </a:r>
          </a:p>
          <a:p>
            <a:pPr algn="ctr" marL="474984" indent="-237492" lvl="1">
              <a:lnSpc>
                <a:spcPts val="3300"/>
              </a:lnSpc>
              <a:buAutoNum type="arabicPeriod" startAt="1"/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Authoring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scripts are written in DuckyScript (line-oriented commands like STRING, ENTER, DELAY, GUI).</a:t>
            </a:r>
          </a:p>
          <a:p>
            <a:pPr algn="ctr" marL="474984" indent="-237492" lvl="1">
              <a:lnSpc>
                <a:spcPts val="3300"/>
              </a:lnSpc>
              <a:buAutoNum type="arabicPeriod" startAt="1"/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Compilation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DuckyScript is compiled into a binary file called inject.bin which lives on the microSD root.</a:t>
            </a:r>
          </a:p>
          <a:p>
            <a:pPr algn="ctr" marL="474984" indent="-237492" lvl="1">
              <a:lnSpc>
                <a:spcPts val="3300"/>
              </a:lnSpc>
              <a:buAutoNum type="arabicPeriod" startAt="1"/>
            </a:pPr>
            <a:r>
              <a:rPr lang="en-US" b="true" sz="2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Mount &amp; run</a:t>
            </a: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the Duck enumerates as a keyboard and replays the keystrokes at machine speed.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417924" y="9043987"/>
            <a:ext cx="7517235" cy="87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java -jar duckencode.jar -i &lt;input_script.txt&gt; -o &lt;path/to/inject.bin&gt;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897311" y="114080"/>
            <a:ext cx="7268437" cy="1057227"/>
          </a:xfrm>
          <a:custGeom>
            <a:avLst/>
            <a:gdLst/>
            <a:ahLst/>
            <a:cxnLst/>
            <a:rect r="r" b="b" t="t" l="l"/>
            <a:pathLst>
              <a:path h="1057227" w="7268437">
                <a:moveTo>
                  <a:pt x="0" y="0"/>
                </a:moveTo>
                <a:lnTo>
                  <a:pt x="7268437" y="0"/>
                </a:lnTo>
                <a:lnTo>
                  <a:pt x="7268437" y="1057227"/>
                </a:lnTo>
                <a:lnTo>
                  <a:pt x="0" y="1057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9468" y="7331445"/>
            <a:ext cx="1897081" cy="1462477"/>
          </a:xfrm>
          <a:custGeom>
            <a:avLst/>
            <a:gdLst/>
            <a:ahLst/>
            <a:cxnLst/>
            <a:rect r="r" b="b" t="t" l="l"/>
            <a:pathLst>
              <a:path h="1462477" w="1897081">
                <a:moveTo>
                  <a:pt x="0" y="0"/>
                </a:moveTo>
                <a:lnTo>
                  <a:pt x="1897081" y="0"/>
                </a:lnTo>
                <a:lnTo>
                  <a:pt x="1897081" y="1462477"/>
                </a:lnTo>
                <a:lnTo>
                  <a:pt x="0" y="146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4419" y="1877763"/>
            <a:ext cx="13001254" cy="7292570"/>
          </a:xfrm>
          <a:custGeom>
            <a:avLst/>
            <a:gdLst/>
            <a:ahLst/>
            <a:cxnLst/>
            <a:rect r="r" b="b" t="t" l="l"/>
            <a:pathLst>
              <a:path h="7292570" w="13001254">
                <a:moveTo>
                  <a:pt x="0" y="0"/>
                </a:moveTo>
                <a:lnTo>
                  <a:pt x="13001254" y="0"/>
                </a:lnTo>
                <a:lnTo>
                  <a:pt x="13001254" y="7292570"/>
                </a:lnTo>
                <a:lnTo>
                  <a:pt x="0" y="7292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447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918585"/>
            <a:ext cx="9324243" cy="236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Opens Run Dialog</a:t>
            </a:r>
          </a:p>
          <a:p>
            <a:pPr algn="l" marL="690879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Launches Notepad</a:t>
            </a:r>
          </a:p>
          <a:p>
            <a:pPr algn="l" marL="690879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Waits Briefly </a:t>
            </a:r>
          </a:p>
          <a:p>
            <a:pPr algn="l" marL="690879" indent="-345439" lvl="1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Types in the message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202" y="295055"/>
            <a:ext cx="9324243" cy="76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0"/>
              </a:lnSpc>
            </a:pPr>
            <a:r>
              <a:rPr lang="en-US" b="true" sz="6200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HACK AWAY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8963" y="1150401"/>
            <a:ext cx="9324243" cy="43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704" indent="-377852" lvl="1">
              <a:lnSpc>
                <a:spcPts val="3150"/>
              </a:lnSpc>
              <a:buAutoNum type="arabicPeriod" startAt="1"/>
            </a:pPr>
            <a:r>
              <a:rPr lang="en-US" b="true" sz="35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Simple Message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950353" y="1559985"/>
            <a:ext cx="9324243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 Malicious, I Promise!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897311" y="114080"/>
            <a:ext cx="7268437" cy="1057227"/>
          </a:xfrm>
          <a:custGeom>
            <a:avLst/>
            <a:gdLst/>
            <a:ahLst/>
            <a:cxnLst/>
            <a:rect r="r" b="b" t="t" l="l"/>
            <a:pathLst>
              <a:path h="1057227" w="7268437">
                <a:moveTo>
                  <a:pt x="0" y="0"/>
                </a:moveTo>
                <a:lnTo>
                  <a:pt x="7268437" y="0"/>
                </a:lnTo>
                <a:lnTo>
                  <a:pt x="7268437" y="1057227"/>
                </a:lnTo>
                <a:lnTo>
                  <a:pt x="0" y="1057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9468" y="7331445"/>
            <a:ext cx="1897081" cy="1462477"/>
          </a:xfrm>
          <a:custGeom>
            <a:avLst/>
            <a:gdLst/>
            <a:ahLst/>
            <a:cxnLst/>
            <a:rect r="r" b="b" t="t" l="l"/>
            <a:pathLst>
              <a:path h="1462477" w="1897081">
                <a:moveTo>
                  <a:pt x="0" y="0"/>
                </a:moveTo>
                <a:lnTo>
                  <a:pt x="1897081" y="0"/>
                </a:lnTo>
                <a:lnTo>
                  <a:pt x="1897081" y="1462477"/>
                </a:lnTo>
                <a:lnTo>
                  <a:pt x="0" y="146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0158" y="1588560"/>
            <a:ext cx="17026405" cy="4511997"/>
          </a:xfrm>
          <a:custGeom>
            <a:avLst/>
            <a:gdLst/>
            <a:ahLst/>
            <a:cxnLst/>
            <a:rect r="r" b="b" t="t" l="l"/>
            <a:pathLst>
              <a:path h="4511997" w="17026405">
                <a:moveTo>
                  <a:pt x="0" y="0"/>
                </a:moveTo>
                <a:lnTo>
                  <a:pt x="17026405" y="0"/>
                </a:lnTo>
                <a:lnTo>
                  <a:pt x="17026405" y="4511998"/>
                </a:lnTo>
                <a:lnTo>
                  <a:pt x="0" y="4511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6346" y="6903720"/>
            <a:ext cx="15139256" cy="100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700" b="true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STRINGLN &lt;PowerShell fetch &amp; execute&gt;</a:t>
            </a:r>
            <a:r>
              <a:rPr lang="en-US" sz="2700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 -  types a PowerShell command that would fetch code from the network and execute it. We will not run or demonstrate that.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346" y="590540"/>
            <a:ext cx="9324243" cy="43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Rickroll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3426" y="8793922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1897311" y="114080"/>
            <a:ext cx="7268437" cy="1057227"/>
          </a:xfrm>
          <a:custGeom>
            <a:avLst/>
            <a:gdLst/>
            <a:ahLst/>
            <a:cxnLst/>
            <a:rect r="r" b="b" t="t" l="l"/>
            <a:pathLst>
              <a:path h="1057227" w="7268437">
                <a:moveTo>
                  <a:pt x="0" y="0"/>
                </a:moveTo>
                <a:lnTo>
                  <a:pt x="7268437" y="0"/>
                </a:lnTo>
                <a:lnTo>
                  <a:pt x="7268437" y="1057227"/>
                </a:lnTo>
                <a:lnTo>
                  <a:pt x="0" y="1057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9468" y="7331445"/>
            <a:ext cx="1897081" cy="1462477"/>
          </a:xfrm>
          <a:custGeom>
            <a:avLst/>
            <a:gdLst/>
            <a:ahLst/>
            <a:cxnLst/>
            <a:rect r="r" b="b" t="t" l="l"/>
            <a:pathLst>
              <a:path h="1462477" w="1897081">
                <a:moveTo>
                  <a:pt x="0" y="0"/>
                </a:moveTo>
                <a:lnTo>
                  <a:pt x="1897081" y="0"/>
                </a:lnTo>
                <a:lnTo>
                  <a:pt x="1897081" y="1462477"/>
                </a:lnTo>
                <a:lnTo>
                  <a:pt x="0" y="146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333495"/>
            <a:ext cx="7482257" cy="5887162"/>
          </a:xfrm>
          <a:custGeom>
            <a:avLst/>
            <a:gdLst/>
            <a:ahLst/>
            <a:cxnLst/>
            <a:rect r="r" b="b" t="t" l="l"/>
            <a:pathLst>
              <a:path h="5887162" w="7482257">
                <a:moveTo>
                  <a:pt x="0" y="0"/>
                </a:moveTo>
                <a:lnTo>
                  <a:pt x="7482257" y="0"/>
                </a:lnTo>
                <a:lnTo>
                  <a:pt x="7482257" y="5887162"/>
                </a:lnTo>
                <a:lnTo>
                  <a:pt x="0" y="5887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00589" y="1085582"/>
            <a:ext cx="6814719" cy="102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143" indent="-324572" lvl="1">
              <a:lnSpc>
                <a:spcPts val="4510"/>
              </a:lnSpc>
              <a:buFont typeface="Arial"/>
              <a:buChar char="•"/>
            </a:pPr>
            <a:r>
              <a:rPr lang="en-US" sz="3006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STRING shutdown.exe /s /t 00 — types a command that tells Windows to shutdown immediately:</a:t>
            </a:r>
          </a:p>
          <a:p>
            <a:pPr algn="l" marL="1298287" indent="-432762" lvl="2">
              <a:lnSpc>
                <a:spcPts val="4510"/>
              </a:lnSpc>
              <a:buFont typeface="Arial"/>
              <a:buChar char="⚬"/>
            </a:pPr>
            <a:r>
              <a:rPr lang="en-US" sz="3006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shutdown.exe — the built-in Windows shutdown utility.</a:t>
            </a:r>
          </a:p>
          <a:p>
            <a:pPr algn="l" marL="1298287" indent="-432762" lvl="2">
              <a:lnSpc>
                <a:spcPts val="4510"/>
              </a:lnSpc>
              <a:buFont typeface="Arial"/>
              <a:buChar char="⚬"/>
            </a:pPr>
            <a:r>
              <a:rPr lang="en-US" sz="3006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/s — shut the system down.</a:t>
            </a:r>
          </a:p>
          <a:p>
            <a:pPr algn="l" marL="1298287" indent="-432762" lvl="2">
              <a:lnSpc>
                <a:spcPts val="4510"/>
              </a:lnSpc>
              <a:buFont typeface="Arial"/>
              <a:buChar char="⚬"/>
            </a:pPr>
            <a:r>
              <a:rPr lang="en-US" sz="3006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/t 00 — set the timeout to 0 seconds (immediate).</a:t>
            </a:r>
          </a:p>
          <a:p>
            <a:pPr algn="l" marL="649143" indent="-324572" lvl="1">
              <a:lnSpc>
                <a:spcPts val="4510"/>
              </a:lnSpc>
              <a:buFont typeface="Arial"/>
              <a:buChar char="•"/>
            </a:pPr>
            <a:r>
              <a:rPr lang="en-US" sz="3006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ENTER — presses Enter to execute the shutdown command.</a:t>
            </a:r>
          </a:p>
          <a:p>
            <a:pPr algn="l">
              <a:lnSpc>
                <a:spcPts val="4510"/>
              </a:lnSpc>
            </a:pPr>
          </a:p>
          <a:p>
            <a:pPr algn="l">
              <a:lnSpc>
                <a:spcPts val="4510"/>
              </a:lnSpc>
            </a:pPr>
          </a:p>
          <a:p>
            <a:pPr algn="l">
              <a:lnSpc>
                <a:spcPts val="4510"/>
              </a:lnSpc>
            </a:pPr>
          </a:p>
          <a:p>
            <a:pPr algn="l">
              <a:lnSpc>
                <a:spcPts val="4510"/>
              </a:lnSpc>
            </a:pPr>
          </a:p>
          <a:p>
            <a:pPr algn="l">
              <a:lnSpc>
                <a:spcPts val="4510"/>
              </a:lnSpc>
            </a:pPr>
          </a:p>
          <a:p>
            <a:pPr algn="l">
              <a:lnSpc>
                <a:spcPts val="451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76346" y="590540"/>
            <a:ext cx="9324243" cy="43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Shutdown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897311" y="114080"/>
            <a:ext cx="7268437" cy="1057227"/>
          </a:xfrm>
          <a:custGeom>
            <a:avLst/>
            <a:gdLst/>
            <a:ahLst/>
            <a:cxnLst/>
            <a:rect r="r" b="b" t="t" l="l"/>
            <a:pathLst>
              <a:path h="1057227" w="7268437">
                <a:moveTo>
                  <a:pt x="0" y="0"/>
                </a:moveTo>
                <a:lnTo>
                  <a:pt x="7268437" y="0"/>
                </a:lnTo>
                <a:lnTo>
                  <a:pt x="7268437" y="1057227"/>
                </a:lnTo>
                <a:lnTo>
                  <a:pt x="0" y="1057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19468" y="7331445"/>
            <a:ext cx="1897081" cy="1462477"/>
          </a:xfrm>
          <a:custGeom>
            <a:avLst/>
            <a:gdLst/>
            <a:ahLst/>
            <a:cxnLst/>
            <a:rect r="r" b="b" t="t" l="l"/>
            <a:pathLst>
              <a:path h="1462477" w="1897081">
                <a:moveTo>
                  <a:pt x="0" y="0"/>
                </a:moveTo>
                <a:lnTo>
                  <a:pt x="1897081" y="0"/>
                </a:lnTo>
                <a:lnTo>
                  <a:pt x="1897081" y="1462477"/>
                </a:lnTo>
                <a:lnTo>
                  <a:pt x="0" y="146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71307"/>
            <a:ext cx="12569111" cy="4967484"/>
          </a:xfrm>
          <a:custGeom>
            <a:avLst/>
            <a:gdLst/>
            <a:ahLst/>
            <a:cxnLst/>
            <a:rect r="r" b="b" t="t" l="l"/>
            <a:pathLst>
              <a:path h="4967484" w="12569111">
                <a:moveTo>
                  <a:pt x="0" y="0"/>
                </a:moveTo>
                <a:lnTo>
                  <a:pt x="12569111" y="0"/>
                </a:lnTo>
                <a:lnTo>
                  <a:pt x="12569111" y="4967484"/>
                </a:lnTo>
                <a:lnTo>
                  <a:pt x="0" y="49674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20" t="0" r="-252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224516"/>
            <a:ext cx="16230600" cy="365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Features:</a:t>
            </a:r>
          </a:p>
          <a:p>
            <a:pPr algn="l" marL="474976" indent="-237488" lvl="1">
              <a:lnSpc>
                <a:spcPts val="3299"/>
              </a:lnSpc>
              <a:buFont typeface="Arial"/>
              <a:buChar char="•"/>
            </a:pPr>
            <a:r>
              <a:rPr lang="en-US" b="true" sz="2199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Information Collection</a:t>
            </a:r>
            <a:r>
              <a:rPr lang="en-US" sz="2199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: The script retrieves and compiles essential system details such as the current date and time, computer name, username, domain, and network configuration using the ipconfig command.</a:t>
            </a:r>
          </a:p>
          <a:p>
            <a:pPr algn="l" marL="474976" indent="-237488" lvl="1">
              <a:lnSpc>
                <a:spcPts val="3299"/>
              </a:lnSpc>
              <a:buFont typeface="Arial"/>
              <a:buChar char="•"/>
            </a:pPr>
            <a:r>
              <a:rPr lang="en-US" b="true" sz="2199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Discord Integration</a:t>
            </a:r>
            <a:r>
              <a:rPr lang="en-US" sz="2199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: It utilizes Discord webhooks to send the collected data directly to a specified Discord channel, ensuring real-time updates and notifications.</a:t>
            </a:r>
          </a:p>
          <a:p>
            <a:pPr algn="l" marL="474976" indent="-237488" lvl="1">
              <a:lnSpc>
                <a:spcPts val="3299"/>
              </a:lnSpc>
              <a:buFont typeface="Arial"/>
              <a:buChar char="•"/>
            </a:pPr>
            <a:r>
              <a:rPr lang="en-US" b="true" sz="2199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JSON Formatting</a:t>
            </a:r>
            <a:r>
              <a:rPr lang="en-US" sz="2199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: The data is formatted into JSON, making it easy to parse and display in Discord.</a:t>
            </a:r>
          </a:p>
          <a:p>
            <a:pPr algn="l" marL="474976" indent="-237488" lvl="1">
              <a:lnSpc>
                <a:spcPts val="3299"/>
              </a:lnSpc>
              <a:buFont typeface="Arial"/>
              <a:buChar char="•"/>
            </a:pPr>
            <a:r>
              <a:rPr lang="en-US" b="true" sz="2199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Error Handling</a:t>
            </a:r>
            <a:r>
              <a:rPr lang="en-US" sz="2199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: The script includes error handling to manage potential issues during the execution, ensuring robustness and reliability.</a:t>
            </a:r>
          </a:p>
          <a:p>
            <a:pPr algn="l">
              <a:lnSpc>
                <a:spcPts val="32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76346" y="590540"/>
            <a:ext cx="9324243" cy="43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Credential Harvesting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1897311" y="114080"/>
            <a:ext cx="7268437" cy="1057227"/>
          </a:xfrm>
          <a:custGeom>
            <a:avLst/>
            <a:gdLst/>
            <a:ahLst/>
            <a:cxnLst/>
            <a:rect r="r" b="b" t="t" l="l"/>
            <a:pathLst>
              <a:path h="1057227" w="7268437">
                <a:moveTo>
                  <a:pt x="0" y="0"/>
                </a:moveTo>
                <a:lnTo>
                  <a:pt x="7268437" y="0"/>
                </a:lnTo>
                <a:lnTo>
                  <a:pt x="7268437" y="1057227"/>
                </a:lnTo>
                <a:lnTo>
                  <a:pt x="0" y="1057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19468" y="7331445"/>
            <a:ext cx="1897081" cy="1462477"/>
          </a:xfrm>
          <a:custGeom>
            <a:avLst/>
            <a:gdLst/>
            <a:ahLst/>
            <a:cxnLst/>
            <a:rect r="r" b="b" t="t" l="l"/>
            <a:pathLst>
              <a:path h="1462477" w="1897081">
                <a:moveTo>
                  <a:pt x="0" y="0"/>
                </a:moveTo>
                <a:lnTo>
                  <a:pt x="1897081" y="0"/>
                </a:lnTo>
                <a:lnTo>
                  <a:pt x="1897081" y="1462477"/>
                </a:lnTo>
                <a:lnTo>
                  <a:pt x="0" y="146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22321" y="1279372"/>
            <a:ext cx="12435213" cy="4041444"/>
          </a:xfrm>
          <a:custGeom>
            <a:avLst/>
            <a:gdLst/>
            <a:ahLst/>
            <a:cxnLst/>
            <a:rect r="r" b="b" t="t" l="l"/>
            <a:pathLst>
              <a:path h="4041444" w="12435213">
                <a:moveTo>
                  <a:pt x="0" y="0"/>
                </a:moveTo>
                <a:lnTo>
                  <a:pt x="12435213" y="0"/>
                </a:lnTo>
                <a:lnTo>
                  <a:pt x="12435213" y="4041444"/>
                </a:lnTo>
                <a:lnTo>
                  <a:pt x="0" y="404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12803" y="7740967"/>
            <a:ext cx="16576793" cy="272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to AV Detections</a:t>
            </a:r>
            <a:r>
              <a:rPr lang="en-US" sz="2199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: Did you notice we turned off the AV?</a:t>
            </a:r>
          </a:p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ReverseDuckyPolymorph</a:t>
            </a:r>
          </a:p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One of the biggest problems when publishing payloads, exploits, POCs, etc., is static detection. If X hundred or thousand people use your script, it's more than burned. A ReverseDuckyPolymorph fights static detection. Every time your Ducky uses the payload, the variables change and therefore are harder to pinpoint.</a:t>
            </a:r>
          </a:p>
          <a:p>
            <a:pPr algn="l">
              <a:lnSpc>
                <a:spcPts val="1950"/>
              </a:lnSpc>
            </a:pPr>
            <a:r>
              <a:rPr lang="en-US" sz="1300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https://github.com/hak5/usbrubberducky-payloads/tree/master/payloads/library/remote_access/ReverseDuckyPolymorph</a:t>
            </a:r>
          </a:p>
          <a:p>
            <a:pPr algn="l">
              <a:lnSpc>
                <a:spcPts val="37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71239"/>
            <a:ext cx="9324243" cy="43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Admin Reverse Shell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431008"/>
            <a:ext cx="6115645" cy="124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It’s when the victim computer initiates a connection back to the attacker, giving the attacker command-line control.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9129" y="3120350"/>
            <a:ext cx="5575741" cy="4156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97084" indent="-198542" lvl="1">
              <a:lnSpc>
                <a:spcPts val="2574"/>
              </a:lnSpc>
              <a:buAutoNum type="arabicPeriod" startAt="1"/>
            </a:pPr>
            <a:r>
              <a:rPr lang="en-US" sz="18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 PowerShell:</a:t>
            </a:r>
            <a:r>
              <a:rPr lang="en-US" sz="18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 script starts by opening PowerShell.</a:t>
            </a:r>
          </a:p>
          <a:p>
            <a:pPr algn="ctr" marL="397084" indent="-198542" lvl="1">
              <a:lnSpc>
                <a:spcPts val="2574"/>
              </a:lnSpc>
              <a:buAutoNum type="arabicPeriod" startAt="1"/>
            </a:pPr>
            <a:r>
              <a:rPr lang="en-US" sz="18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Create TCP Client: It creates a new TCP client that connects to the specified IP address and port.</a:t>
            </a:r>
          </a:p>
          <a:p>
            <a:pPr algn="ctr" marL="397084" indent="-198542" lvl="1">
              <a:lnSpc>
                <a:spcPts val="2574"/>
              </a:lnSpc>
              <a:buAutoNum type="arabicPeriod" startAt="1"/>
            </a:pPr>
            <a:r>
              <a:rPr lang="en-US" sz="18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Get Stream: It retrieves the network stream from the TCP client.</a:t>
            </a:r>
          </a:p>
          <a:p>
            <a:pPr algn="ctr" marL="397084" indent="-198542" lvl="1">
              <a:lnSpc>
                <a:spcPts val="2574"/>
              </a:lnSpc>
              <a:buAutoNum type="arabicPeriod" startAt="1"/>
            </a:pPr>
            <a:r>
              <a:rPr lang="en-US" sz="183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While Loop: The script enters a while loop that reads data from the stream, executes the received data as a PowerShell command, and sends the output back to the attacker's machine</a:t>
            </a:r>
          </a:p>
          <a:p>
            <a:pPr algn="ctr">
              <a:lnSpc>
                <a:spcPts val="222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01200" y="5451395"/>
            <a:ext cx="7254776" cy="189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5041" indent="-237520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Persistence: For a more persistent reverse shell, consider adding the script to the target's startup programs or scheduling it with Task Scheduler.</a:t>
            </a:r>
          </a:p>
          <a:p>
            <a:pPr algn="ctr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65271" y="-178808"/>
            <a:ext cx="7879892" cy="10287000"/>
            <a:chOff x="0" y="0"/>
            <a:chExt cx="122080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080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20801">
                  <a:moveTo>
                    <a:pt x="0" y="0"/>
                  </a:moveTo>
                  <a:lnTo>
                    <a:pt x="1220801" y="0"/>
                  </a:lnTo>
                  <a:lnTo>
                    <a:pt x="122080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5273" t="0" r="-1527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608793"/>
            <a:ext cx="780503" cy="7805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282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192597" y="9179437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9636" y="6799729"/>
            <a:ext cx="398631" cy="398631"/>
          </a:xfrm>
          <a:custGeom>
            <a:avLst/>
            <a:gdLst/>
            <a:ahLst/>
            <a:cxnLst/>
            <a:rect r="r" b="b" t="t" l="l"/>
            <a:pathLst>
              <a:path h="398631" w="398631">
                <a:moveTo>
                  <a:pt x="0" y="0"/>
                </a:moveTo>
                <a:lnTo>
                  <a:pt x="398631" y="0"/>
                </a:lnTo>
                <a:lnTo>
                  <a:pt x="398631" y="398630"/>
                </a:lnTo>
                <a:lnTo>
                  <a:pt x="0" y="398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39324" y="4013474"/>
            <a:ext cx="5854269" cy="5630340"/>
          </a:xfrm>
          <a:custGeom>
            <a:avLst/>
            <a:gdLst/>
            <a:ahLst/>
            <a:cxnLst/>
            <a:rect r="r" b="b" t="t" l="l"/>
            <a:pathLst>
              <a:path h="5630340" w="5854269">
                <a:moveTo>
                  <a:pt x="0" y="0"/>
                </a:moveTo>
                <a:lnTo>
                  <a:pt x="5854268" y="0"/>
                </a:lnTo>
                <a:lnTo>
                  <a:pt x="5854268" y="5630340"/>
                </a:lnTo>
                <a:lnTo>
                  <a:pt x="0" y="5630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88" r="0" b="-198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100263"/>
            <a:ext cx="9705851" cy="2122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290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Connects to an Access Point or the IP address given in the default route </a:t>
            </a:r>
          </a:p>
          <a:p>
            <a:pPr algn="l">
              <a:lnSpc>
                <a:spcPts val="3435"/>
              </a:lnSpc>
            </a:pPr>
            <a:r>
              <a:rPr lang="en-US" sz="2290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The Web Interface provides an in-built Hak5 Payload Studio</a:t>
            </a:r>
          </a:p>
          <a:p>
            <a:pPr algn="l">
              <a:lnSpc>
                <a:spcPts val="3435"/>
              </a:lnSpc>
            </a:pPr>
            <a:r>
              <a:rPr lang="en-US" sz="2290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Has a different memory location; the </a:t>
            </a:r>
            <a:r>
              <a:rPr lang="en-US" sz="2290" b="true">
                <a:solidFill>
                  <a:srgbClr val="23232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boot script </a:t>
            </a:r>
            <a:r>
              <a:rPr lang="en-US" sz="2290">
                <a:solidFill>
                  <a:srgbClr val="232325"/>
                </a:solidFill>
                <a:latin typeface="Montserrat"/>
                <a:ea typeface="Montserrat"/>
                <a:cs typeface="Montserrat"/>
                <a:sym typeface="Montserrat"/>
              </a:rPr>
              <a:t>stores the script that runs when you plug in the OMG cable.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04775"/>
            <a:ext cx="10319604" cy="45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0"/>
              </a:lnSpc>
            </a:pPr>
            <a:r>
              <a:rPr lang="en-US" sz="37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OMG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DAG19YGUVeI</dc:identifier>
  <dcterms:modified xsi:type="dcterms:W3CDTF">2011-08-01T06:04:30Z</dcterms:modified>
  <cp:revision>1</cp:revision>
  <dc:title>Hardware Hacking Nyamafest cyb3rloud</dc:title>
</cp:coreProperties>
</file>